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DA90-1E1D-4C3E-9AD7-7825270EEB26}" type="datetimeFigureOut">
              <a:rPr lang="tr-TR" smtClean="0"/>
              <a:pPr/>
              <a:t>26.03.2015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DF8A-EC5A-4A9C-9FD4-456324460AA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DA90-1E1D-4C3E-9AD7-7825270EEB26}" type="datetimeFigureOut">
              <a:rPr lang="tr-TR" smtClean="0"/>
              <a:pPr/>
              <a:t>26.03.2015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DF8A-EC5A-4A9C-9FD4-456324460AA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DA90-1E1D-4C3E-9AD7-7825270EEB26}" type="datetimeFigureOut">
              <a:rPr lang="tr-TR" smtClean="0"/>
              <a:pPr/>
              <a:t>26.03.2015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DF8A-EC5A-4A9C-9FD4-456324460AA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DA90-1E1D-4C3E-9AD7-7825270EEB26}" type="datetimeFigureOut">
              <a:rPr lang="tr-TR" smtClean="0"/>
              <a:pPr/>
              <a:t>26.03.2015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DF8A-EC5A-4A9C-9FD4-456324460AA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DA90-1E1D-4C3E-9AD7-7825270EEB26}" type="datetimeFigureOut">
              <a:rPr lang="tr-TR" smtClean="0"/>
              <a:pPr/>
              <a:t>26.03.2015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DF8A-EC5A-4A9C-9FD4-456324460AA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DA90-1E1D-4C3E-9AD7-7825270EEB26}" type="datetimeFigureOut">
              <a:rPr lang="tr-TR" smtClean="0"/>
              <a:pPr/>
              <a:t>26.03.2015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DF8A-EC5A-4A9C-9FD4-456324460AA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DA90-1E1D-4C3E-9AD7-7825270EEB26}" type="datetimeFigureOut">
              <a:rPr lang="tr-TR" smtClean="0"/>
              <a:pPr/>
              <a:t>26.03.2015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DF8A-EC5A-4A9C-9FD4-456324460AA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DA90-1E1D-4C3E-9AD7-7825270EEB26}" type="datetimeFigureOut">
              <a:rPr lang="tr-TR" smtClean="0"/>
              <a:pPr/>
              <a:t>26.03.2015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DF8A-EC5A-4A9C-9FD4-456324460AA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DA90-1E1D-4C3E-9AD7-7825270EEB26}" type="datetimeFigureOut">
              <a:rPr lang="tr-TR" smtClean="0"/>
              <a:pPr/>
              <a:t>26.03.2015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DF8A-EC5A-4A9C-9FD4-456324460AA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DA90-1E1D-4C3E-9AD7-7825270EEB26}" type="datetimeFigureOut">
              <a:rPr lang="tr-TR" smtClean="0"/>
              <a:pPr/>
              <a:t>26.03.2015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DF8A-EC5A-4A9C-9FD4-456324460AA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DA90-1E1D-4C3E-9AD7-7825270EEB26}" type="datetimeFigureOut">
              <a:rPr lang="tr-TR" smtClean="0"/>
              <a:pPr/>
              <a:t>26.03.2015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DF8A-EC5A-4A9C-9FD4-456324460AA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58A0CC0A-5BC0-4418-AF58-89E2A29069FC}" type="slidenum">
              <a:rPr lang="ar-SA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9DA90-1E1D-4C3E-9AD7-7825270EEB26}" type="datetimeFigureOut">
              <a:rPr lang="tr-TR" smtClean="0"/>
              <a:pPr/>
              <a:t>26.03.2015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1DF8A-EC5A-4A9C-9FD4-456324460AA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ctrTitle"/>
          </p:nvPr>
        </p:nvSpPr>
        <p:spPr>
          <a:xfrm>
            <a:off x="4140200" y="4221163"/>
            <a:ext cx="3527425" cy="792162"/>
          </a:xfrm>
        </p:spPr>
        <p:txBody>
          <a:bodyPr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ÜST </a:t>
            </a:r>
            <a:r>
              <a:rPr lang="tr-TR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KÖPEK DİŞİ</a:t>
            </a:r>
            <a:r>
              <a:rPr lang="tr-TR" sz="2500" dirty="0" smtClean="0">
                <a:solidFill>
                  <a:schemeClr val="bg1"/>
                </a:solidFill>
              </a:rPr>
              <a:t/>
            </a:r>
            <a:br>
              <a:rPr lang="tr-TR" sz="2500" dirty="0" smtClean="0">
                <a:solidFill>
                  <a:schemeClr val="bg1"/>
                </a:solidFill>
              </a:rPr>
            </a:br>
            <a:endParaRPr lang="tr-TR" sz="2500" dirty="0">
              <a:solidFill>
                <a:schemeClr val="bg1"/>
              </a:solidFill>
            </a:endParaRPr>
          </a:p>
        </p:txBody>
      </p:sp>
      <p:sp>
        <p:nvSpPr>
          <p:cNvPr id="5123" name="3 Dikdörtgen"/>
          <p:cNvSpPr>
            <a:spLocks noChangeArrowheads="1"/>
          </p:cNvSpPr>
          <p:nvPr/>
        </p:nvSpPr>
        <p:spPr bwMode="auto">
          <a:xfrm>
            <a:off x="3428992" y="4714884"/>
            <a:ext cx="388778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KANİN </a:t>
            </a:r>
            <a:endParaRPr lang="tr-TR" sz="3200" dirty="0">
              <a:solidFill>
                <a:schemeClr val="bg1"/>
              </a:solidFill>
            </a:endParaRPr>
          </a:p>
        </p:txBody>
      </p:sp>
      <p:pic>
        <p:nvPicPr>
          <p:cNvPr id="5" name="4 Resim" descr="IMG_68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959916" cy="3786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</a:rPr>
              <a:t>Total diş boyu</a:t>
            </a:r>
            <a:r>
              <a:rPr lang="tr-TR" sz="2800" dirty="0" smtClean="0">
                <a:solidFill>
                  <a:schemeClr val="bg1"/>
                </a:solidFill>
              </a:rPr>
              <a:t>	27 mm.</a:t>
            </a:r>
          </a:p>
          <a:p>
            <a:r>
              <a:rPr lang="tr-TR" sz="2800" b="1" dirty="0" smtClean="0">
                <a:solidFill>
                  <a:schemeClr val="bg1"/>
                </a:solidFill>
              </a:rPr>
              <a:t>Kron boyu</a:t>
            </a:r>
            <a:r>
              <a:rPr lang="tr-TR" sz="2800" dirty="0" smtClean="0">
                <a:solidFill>
                  <a:schemeClr val="bg1"/>
                </a:solidFill>
              </a:rPr>
              <a:t>	10 mm.</a:t>
            </a:r>
          </a:p>
          <a:p>
            <a:r>
              <a:rPr lang="tr-TR" sz="2800" b="1" dirty="0" smtClean="0">
                <a:solidFill>
                  <a:schemeClr val="bg1"/>
                </a:solidFill>
              </a:rPr>
              <a:t>Kök boyu		</a:t>
            </a:r>
            <a:r>
              <a:rPr lang="tr-TR" sz="2800" dirty="0" smtClean="0">
                <a:solidFill>
                  <a:schemeClr val="bg1"/>
                </a:solidFill>
              </a:rPr>
              <a:t> 17 mm.</a:t>
            </a:r>
          </a:p>
          <a:p>
            <a:r>
              <a:rPr lang="tr-TR" sz="2800" b="1" dirty="0" smtClean="0">
                <a:solidFill>
                  <a:schemeClr val="bg1"/>
                </a:solidFill>
              </a:rPr>
              <a:t>Kron genişliği</a:t>
            </a:r>
            <a:r>
              <a:rPr lang="tr-TR" sz="2800" dirty="0" smtClean="0">
                <a:solidFill>
                  <a:schemeClr val="bg1"/>
                </a:solidFill>
              </a:rPr>
              <a:t> 	7.5 mm- </a:t>
            </a:r>
            <a:r>
              <a:rPr lang="tr-TR" sz="2800" dirty="0" err="1" smtClean="0">
                <a:solidFill>
                  <a:schemeClr val="bg1"/>
                </a:solidFill>
              </a:rPr>
              <a:t>kolede</a:t>
            </a:r>
            <a:r>
              <a:rPr lang="tr-TR" sz="2800" dirty="0" smtClean="0">
                <a:solidFill>
                  <a:schemeClr val="bg1"/>
                </a:solidFill>
              </a:rPr>
              <a:t> 5.5 mm.</a:t>
            </a:r>
          </a:p>
          <a:p>
            <a:r>
              <a:rPr lang="tr-TR" sz="2800" b="1" dirty="0" smtClean="0">
                <a:solidFill>
                  <a:schemeClr val="bg1"/>
                </a:solidFill>
              </a:rPr>
              <a:t>Kron kalınlığı	</a:t>
            </a:r>
            <a:r>
              <a:rPr lang="tr-TR" sz="2800" dirty="0" smtClean="0">
                <a:solidFill>
                  <a:schemeClr val="bg1"/>
                </a:solidFill>
              </a:rPr>
              <a:t> 8 mm.- </a:t>
            </a:r>
            <a:r>
              <a:rPr lang="tr-TR" sz="2800" dirty="0" err="1" smtClean="0">
                <a:solidFill>
                  <a:schemeClr val="bg1"/>
                </a:solidFill>
              </a:rPr>
              <a:t>kolede</a:t>
            </a:r>
            <a:r>
              <a:rPr lang="tr-TR" sz="2800" dirty="0" smtClean="0">
                <a:solidFill>
                  <a:schemeClr val="bg1"/>
                </a:solidFill>
              </a:rPr>
              <a:t> 7 mm.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 smtClean="0">
                <a:solidFill>
                  <a:schemeClr val="bg1"/>
                </a:solidFill>
              </a:rPr>
              <a:t>Yiyecekleri yakalama, koparma, parçalamadır.</a:t>
            </a:r>
          </a:p>
          <a:p>
            <a:pPr eaLnBrk="1" hangingPunct="1">
              <a:defRPr/>
            </a:pPr>
            <a:r>
              <a:rPr lang="tr-TR" dirty="0" smtClean="0">
                <a:solidFill>
                  <a:schemeClr val="bg1"/>
                </a:solidFill>
              </a:rPr>
              <a:t>Dudak ve yüz kaslarının desteklenmesi</a:t>
            </a:r>
          </a:p>
          <a:p>
            <a:pPr eaLnBrk="1" hangingPunct="1">
              <a:defRPr/>
            </a:pPr>
            <a:r>
              <a:rPr lang="tr-TR" dirty="0" smtClean="0">
                <a:solidFill>
                  <a:schemeClr val="bg1"/>
                </a:solidFill>
              </a:rPr>
              <a:t>Koruyucu bir mekanizma olarak hareket etmek</a:t>
            </a:r>
          </a:p>
          <a:p>
            <a:pPr eaLnBrk="1" hangingPunct="1">
              <a:defRPr/>
            </a:pPr>
            <a:r>
              <a:rPr lang="tr-TR" dirty="0" err="1" smtClean="0">
                <a:solidFill>
                  <a:schemeClr val="bg1"/>
                </a:solidFill>
              </a:rPr>
              <a:t>Disklüzyon</a:t>
            </a:r>
            <a:r>
              <a:rPr lang="tr-TR" dirty="0" smtClean="0">
                <a:solidFill>
                  <a:schemeClr val="bg1"/>
                </a:solidFill>
              </a:rPr>
              <a:t> ?</a:t>
            </a:r>
          </a:p>
          <a:p>
            <a:pPr eaLnBrk="1" hangingPunct="1">
              <a:defRPr/>
            </a:pPr>
            <a:r>
              <a:rPr lang="tr-TR" dirty="0" smtClean="0">
                <a:solidFill>
                  <a:schemeClr val="bg1"/>
                </a:solidFill>
              </a:rPr>
              <a:t>Çok iyi bir destek</a:t>
            </a:r>
          </a:p>
          <a:p>
            <a:pPr eaLnBrk="1" hangingPunct="1">
              <a:defRPr/>
            </a:pPr>
            <a:r>
              <a:rPr lang="tr-TR" dirty="0" smtClean="0">
                <a:solidFill>
                  <a:schemeClr val="bg1"/>
                </a:solidFill>
              </a:rPr>
              <a:t>Estetik </a:t>
            </a: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 dirty="0" smtClean="0">
                <a:solidFill>
                  <a:schemeClr val="bg1"/>
                </a:solidFill>
              </a:rPr>
              <a:t>Köpek Dişlerinin </a:t>
            </a:r>
            <a:r>
              <a:rPr lang="tr-TR" sz="3200" dirty="0" err="1" smtClean="0">
                <a:solidFill>
                  <a:schemeClr val="bg1"/>
                </a:solidFill>
              </a:rPr>
              <a:t>Primer</a:t>
            </a:r>
            <a:r>
              <a:rPr lang="tr-TR" sz="3200" dirty="0" smtClean="0">
                <a:solidFill>
                  <a:schemeClr val="bg1"/>
                </a:solidFill>
              </a:rPr>
              <a:t> Görevleri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UPPER 3 photo 444"/>
          <p:cNvPicPr>
            <a:picLocks noChangeAspect="1" noChangeArrowheads="1"/>
          </p:cNvPicPr>
          <p:nvPr/>
        </p:nvPicPr>
        <p:blipFill>
          <a:blip r:embed="rId2"/>
          <a:srcRect l="22665" r="25659" b="25624"/>
          <a:stretch>
            <a:fillRect/>
          </a:stretch>
        </p:blipFill>
        <p:spPr bwMode="auto">
          <a:xfrm>
            <a:off x="623888" y="1095375"/>
            <a:ext cx="1225550" cy="334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5" descr="UPPER 3 photo 222"/>
          <p:cNvPicPr>
            <a:picLocks noChangeAspect="1" noChangeArrowheads="1"/>
          </p:cNvPicPr>
          <p:nvPr/>
        </p:nvPicPr>
        <p:blipFill>
          <a:blip r:embed="rId3"/>
          <a:srcRect l="25659" r="29080" b="25873"/>
          <a:stretch>
            <a:fillRect/>
          </a:stretch>
        </p:blipFill>
        <p:spPr bwMode="auto">
          <a:xfrm>
            <a:off x="2700338" y="1125538"/>
            <a:ext cx="1171575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6" descr="UPPER 3 photo 111"/>
          <p:cNvPicPr>
            <a:picLocks noChangeAspect="1" noChangeArrowheads="1"/>
          </p:cNvPicPr>
          <p:nvPr/>
        </p:nvPicPr>
        <p:blipFill>
          <a:blip r:embed="rId4"/>
          <a:srcRect l="22665" r="22380" b="25659"/>
          <a:stretch>
            <a:fillRect/>
          </a:stretch>
        </p:blipFill>
        <p:spPr bwMode="auto">
          <a:xfrm>
            <a:off x="6877050" y="1196975"/>
            <a:ext cx="114776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7" descr="UPPER 3 photo 333"/>
          <p:cNvPicPr>
            <a:picLocks noChangeAspect="1" noChangeArrowheads="1"/>
          </p:cNvPicPr>
          <p:nvPr/>
        </p:nvPicPr>
        <p:blipFill>
          <a:blip r:embed="rId5"/>
          <a:srcRect l="20813" r="24234" b="25624"/>
          <a:stretch>
            <a:fillRect/>
          </a:stretch>
        </p:blipFill>
        <p:spPr bwMode="auto">
          <a:xfrm>
            <a:off x="4787900" y="1196975"/>
            <a:ext cx="1144588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8" descr="UPPER 3 photo 444"/>
          <p:cNvPicPr>
            <a:picLocks noChangeAspect="1" noChangeArrowheads="1"/>
          </p:cNvPicPr>
          <p:nvPr/>
        </p:nvPicPr>
        <p:blipFill>
          <a:blip r:embed="rId2"/>
          <a:srcRect l="22014" t="72870" r="25713" b="-363"/>
          <a:stretch>
            <a:fillRect/>
          </a:stretch>
        </p:blipFill>
        <p:spPr bwMode="auto">
          <a:xfrm>
            <a:off x="5508625" y="5229225"/>
            <a:ext cx="136842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2" name="Text Box 12"/>
          <p:cNvSpPr txBox="1">
            <a:spLocks noChangeArrowheads="1"/>
          </p:cNvSpPr>
          <p:nvPr/>
        </p:nvSpPr>
        <p:spPr bwMode="auto">
          <a:xfrm>
            <a:off x="107950" y="1549400"/>
            <a:ext cx="5616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Kabaca beşgen yapısında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6333" name="Text Box 13"/>
          <p:cNvSpPr txBox="1">
            <a:spLocks noChangeArrowheads="1"/>
          </p:cNvSpPr>
          <p:nvPr/>
        </p:nvSpPr>
        <p:spPr bwMode="auto">
          <a:xfrm>
            <a:off x="107950" y="2349500"/>
            <a:ext cx="66960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Mesial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Sınır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Kontak noktasına kadar </a:t>
            </a:r>
            <a:r>
              <a:rPr lang="tr-T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konvex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bundan sonra </a:t>
            </a:r>
            <a:r>
              <a:rPr lang="tr-T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kasp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tepesine kadar konkav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</a:p>
        </p:txBody>
      </p:sp>
      <p:sp>
        <p:nvSpPr>
          <p:cNvPr id="56334" name="Text Box 14"/>
          <p:cNvSpPr txBox="1">
            <a:spLocks noChangeArrowheads="1"/>
          </p:cNvSpPr>
          <p:nvPr/>
        </p:nvSpPr>
        <p:spPr bwMode="auto">
          <a:xfrm>
            <a:off x="179388" y="3141663"/>
            <a:ext cx="6553200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Distal 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Sınır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Kontak noktasına kadar konkav, bundan sonra </a:t>
            </a:r>
            <a:r>
              <a:rPr lang="tr-T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kasp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tepesine kadar konveks. 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6335" name="Picture 15" descr="Upp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8033" t="40372" r="17172" b="26619"/>
          <a:stretch>
            <a:fillRect/>
          </a:stretch>
        </p:blipFill>
        <p:spPr>
          <a:xfrm>
            <a:off x="6804025" y="1700213"/>
            <a:ext cx="2305050" cy="2952750"/>
          </a:xfrm>
          <a:noFill/>
        </p:spPr>
      </p:pic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6659563" y="4365625"/>
            <a:ext cx="647700" cy="2873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6338" name="Rectangle 18"/>
          <p:cNvSpPr>
            <a:spLocks noChangeArrowheads="1"/>
          </p:cNvSpPr>
          <p:nvPr/>
        </p:nvSpPr>
        <p:spPr bwMode="auto">
          <a:xfrm>
            <a:off x="8388350" y="4292600"/>
            <a:ext cx="755650" cy="3603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6339" name="Arc 19"/>
          <p:cNvSpPr>
            <a:spLocks/>
          </p:cNvSpPr>
          <p:nvPr/>
        </p:nvSpPr>
        <p:spPr bwMode="auto">
          <a:xfrm>
            <a:off x="8459788" y="2205038"/>
            <a:ext cx="323850" cy="16557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762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56341" name="Arc 21"/>
          <p:cNvSpPr>
            <a:spLocks/>
          </p:cNvSpPr>
          <p:nvPr/>
        </p:nvSpPr>
        <p:spPr bwMode="auto">
          <a:xfrm rot="2148422">
            <a:off x="6297613" y="2252663"/>
            <a:ext cx="693737" cy="1117600"/>
          </a:xfrm>
          <a:custGeom>
            <a:avLst/>
            <a:gdLst>
              <a:gd name="T0" fmla="*/ 2147483647 w 20828"/>
              <a:gd name="T1" fmla="*/ 0 h 19712"/>
              <a:gd name="T2" fmla="*/ 2147483647 w 20828"/>
              <a:gd name="T3" fmla="*/ 2147483647 h 19712"/>
              <a:gd name="T4" fmla="*/ 0 w 20828"/>
              <a:gd name="T5" fmla="*/ 2147483647 h 19712"/>
              <a:gd name="T6" fmla="*/ 0 60000 65536"/>
              <a:gd name="T7" fmla="*/ 0 60000 65536"/>
              <a:gd name="T8" fmla="*/ 0 60000 65536"/>
              <a:gd name="T9" fmla="*/ 0 w 20828"/>
              <a:gd name="T10" fmla="*/ 0 h 19712"/>
              <a:gd name="T11" fmla="*/ 20828 w 20828"/>
              <a:gd name="T12" fmla="*/ 19712 h 197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828" h="19712" fill="none" extrusionOk="0">
                <a:moveTo>
                  <a:pt x="8831" y="0"/>
                </a:moveTo>
                <a:cubicBezTo>
                  <a:pt x="14718" y="2637"/>
                  <a:pt x="19118" y="7768"/>
                  <a:pt x="20827" y="13988"/>
                </a:cubicBezTo>
              </a:path>
              <a:path w="20828" h="19712" stroke="0" extrusionOk="0">
                <a:moveTo>
                  <a:pt x="8831" y="0"/>
                </a:moveTo>
                <a:cubicBezTo>
                  <a:pt x="14718" y="2637"/>
                  <a:pt x="19118" y="7768"/>
                  <a:pt x="20827" y="13988"/>
                </a:cubicBezTo>
                <a:lnTo>
                  <a:pt x="0" y="19712"/>
                </a:lnTo>
                <a:close/>
              </a:path>
            </a:pathLst>
          </a:cu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56342" name="Arc 22"/>
          <p:cNvSpPr>
            <a:spLocks/>
          </p:cNvSpPr>
          <p:nvPr/>
        </p:nvSpPr>
        <p:spPr bwMode="auto">
          <a:xfrm rot="12959202" flipV="1">
            <a:off x="7308850" y="1844675"/>
            <a:ext cx="1008063" cy="8636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56345" name="Line 25"/>
          <p:cNvSpPr>
            <a:spLocks noChangeShapeType="1"/>
          </p:cNvSpPr>
          <p:nvPr/>
        </p:nvSpPr>
        <p:spPr bwMode="auto">
          <a:xfrm>
            <a:off x="6659563" y="2781300"/>
            <a:ext cx="433387" cy="935038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56346" name="Line 26"/>
          <p:cNvSpPr>
            <a:spLocks noChangeShapeType="1"/>
          </p:cNvSpPr>
          <p:nvPr/>
        </p:nvSpPr>
        <p:spPr bwMode="auto">
          <a:xfrm flipH="1">
            <a:off x="8604250" y="3644900"/>
            <a:ext cx="539750" cy="144463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56349" name="Text Box 29"/>
          <p:cNvSpPr txBox="1">
            <a:spLocks noChangeArrowheads="1"/>
          </p:cNvSpPr>
          <p:nvPr/>
        </p:nvSpPr>
        <p:spPr bwMode="auto">
          <a:xfrm>
            <a:off x="179388" y="3933825"/>
            <a:ext cx="60118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Servikal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Çizgi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Kök yönünde dışbükey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</a:p>
        </p:txBody>
      </p:sp>
      <p:sp>
        <p:nvSpPr>
          <p:cNvPr id="56358" name="Arc 38"/>
          <p:cNvSpPr>
            <a:spLocks/>
          </p:cNvSpPr>
          <p:nvPr/>
        </p:nvSpPr>
        <p:spPr bwMode="auto">
          <a:xfrm rot="9352355">
            <a:off x="6754813" y="2232025"/>
            <a:ext cx="1060450" cy="2446338"/>
          </a:xfrm>
          <a:custGeom>
            <a:avLst/>
            <a:gdLst>
              <a:gd name="T0" fmla="*/ 2147483647 w 19476"/>
              <a:gd name="T1" fmla="*/ 0 h 19712"/>
              <a:gd name="T2" fmla="*/ 2147483647 w 19476"/>
              <a:gd name="T3" fmla="*/ 2147483647 h 19712"/>
              <a:gd name="T4" fmla="*/ 0 w 19476"/>
              <a:gd name="T5" fmla="*/ 2147483647 h 19712"/>
              <a:gd name="T6" fmla="*/ 0 60000 65536"/>
              <a:gd name="T7" fmla="*/ 0 60000 65536"/>
              <a:gd name="T8" fmla="*/ 0 60000 65536"/>
              <a:gd name="T9" fmla="*/ 0 w 19476"/>
              <a:gd name="T10" fmla="*/ 0 h 19712"/>
              <a:gd name="T11" fmla="*/ 19476 w 19476"/>
              <a:gd name="T12" fmla="*/ 19712 h 197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476" h="19712" fill="none" extrusionOk="0">
                <a:moveTo>
                  <a:pt x="8831" y="0"/>
                </a:moveTo>
                <a:cubicBezTo>
                  <a:pt x="13494" y="2089"/>
                  <a:pt x="17266" y="5763"/>
                  <a:pt x="19475" y="10371"/>
                </a:cubicBezTo>
              </a:path>
              <a:path w="19476" h="19712" stroke="0" extrusionOk="0">
                <a:moveTo>
                  <a:pt x="8831" y="0"/>
                </a:moveTo>
                <a:cubicBezTo>
                  <a:pt x="13494" y="2089"/>
                  <a:pt x="17266" y="5763"/>
                  <a:pt x="19475" y="10371"/>
                </a:cubicBezTo>
                <a:lnTo>
                  <a:pt x="0" y="19712"/>
                </a:lnTo>
                <a:close/>
              </a:path>
            </a:pathLst>
          </a:cu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56359" name="Arc 39"/>
          <p:cNvSpPr>
            <a:spLocks/>
          </p:cNvSpPr>
          <p:nvPr/>
        </p:nvSpPr>
        <p:spPr bwMode="auto">
          <a:xfrm rot="-6735641">
            <a:off x="8285163" y="3686175"/>
            <a:ext cx="673100" cy="1117600"/>
          </a:xfrm>
          <a:custGeom>
            <a:avLst/>
            <a:gdLst>
              <a:gd name="T0" fmla="*/ 2147483647 w 20225"/>
              <a:gd name="T1" fmla="*/ 0 h 19712"/>
              <a:gd name="T2" fmla="*/ 2147483647 w 20225"/>
              <a:gd name="T3" fmla="*/ 2147483647 h 19712"/>
              <a:gd name="T4" fmla="*/ 0 w 20225"/>
              <a:gd name="T5" fmla="*/ 2147483647 h 19712"/>
              <a:gd name="T6" fmla="*/ 0 60000 65536"/>
              <a:gd name="T7" fmla="*/ 0 60000 65536"/>
              <a:gd name="T8" fmla="*/ 0 60000 65536"/>
              <a:gd name="T9" fmla="*/ 0 w 20225"/>
              <a:gd name="T10" fmla="*/ 0 h 19712"/>
              <a:gd name="T11" fmla="*/ 20225 w 20225"/>
              <a:gd name="T12" fmla="*/ 19712 h 197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225" h="19712" fill="none" extrusionOk="0">
                <a:moveTo>
                  <a:pt x="8831" y="0"/>
                </a:moveTo>
                <a:cubicBezTo>
                  <a:pt x="14096" y="2358"/>
                  <a:pt x="18198" y="6725"/>
                  <a:pt x="20224" y="12127"/>
                </a:cubicBezTo>
              </a:path>
              <a:path w="20225" h="19712" stroke="0" extrusionOk="0">
                <a:moveTo>
                  <a:pt x="8831" y="0"/>
                </a:moveTo>
                <a:cubicBezTo>
                  <a:pt x="14096" y="2358"/>
                  <a:pt x="18198" y="6725"/>
                  <a:pt x="20224" y="12127"/>
                </a:cubicBezTo>
                <a:lnTo>
                  <a:pt x="0" y="19712"/>
                </a:lnTo>
                <a:close/>
              </a:path>
            </a:pathLst>
          </a:cu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56362" name="Text Box 42"/>
          <p:cNvSpPr txBox="1">
            <a:spLocks noChangeArrowheads="1"/>
          </p:cNvSpPr>
          <p:nvPr/>
        </p:nvSpPr>
        <p:spPr bwMode="auto">
          <a:xfrm>
            <a:off x="107950" y="3292475"/>
            <a:ext cx="6337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6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6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5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6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6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5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5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2" grpId="0"/>
      <p:bldP spid="56333" grpId="0"/>
      <p:bldP spid="56334" grpId="0"/>
      <p:bldP spid="56337" grpId="0" animBg="1"/>
      <p:bldP spid="56338" grpId="0" animBg="1"/>
      <p:bldP spid="56339" grpId="0" animBg="1"/>
      <p:bldP spid="56341" grpId="0" animBg="1"/>
      <p:bldP spid="56342" grpId="0" animBg="1"/>
      <p:bldP spid="56345" grpId="0" animBg="1"/>
      <p:bldP spid="56346" grpId="0" animBg="1"/>
      <p:bldP spid="56349" grpId="0"/>
      <p:bldP spid="56358" grpId="0" animBg="1"/>
      <p:bldP spid="56358" grpId="1" animBg="1"/>
      <p:bldP spid="56359" grpId="0" animBg="1"/>
      <p:bldP spid="56359" grpId="1" animBg="1"/>
      <p:bldP spid="563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6" name="Text Box 4"/>
          <p:cNvSpPr txBox="1">
            <a:spLocks noChangeArrowheads="1"/>
          </p:cNvSpPr>
          <p:nvPr/>
        </p:nvSpPr>
        <p:spPr bwMode="auto">
          <a:xfrm>
            <a:off x="1331913" y="2852738"/>
            <a:ext cx="4067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solidFill>
                  <a:schemeClr val="bg1"/>
                </a:solidFill>
                <a:latin typeface="Corbel" pitchFamily="34" charset="0"/>
              </a:rPr>
              <a:t>Meziyal sırt distal sırttan daha kısa</a:t>
            </a:r>
            <a:r>
              <a:rPr lang="en-US" b="1">
                <a:solidFill>
                  <a:schemeClr val="bg1"/>
                </a:solidFill>
                <a:latin typeface="Corbel" pitchFamily="34" charset="0"/>
              </a:rPr>
              <a:t>.</a:t>
            </a:r>
          </a:p>
        </p:txBody>
      </p:sp>
      <p:sp>
        <p:nvSpPr>
          <p:cNvPr id="238597" name="Text Box 5"/>
          <p:cNvSpPr txBox="1">
            <a:spLocks noChangeArrowheads="1"/>
          </p:cNvSpPr>
          <p:nvPr/>
        </p:nvSpPr>
        <p:spPr bwMode="auto">
          <a:xfrm>
            <a:off x="1331913" y="3716338"/>
            <a:ext cx="38163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solidFill>
                  <a:schemeClr val="bg1"/>
                </a:solidFill>
                <a:latin typeface="Corbel" pitchFamily="34" charset="0"/>
              </a:rPr>
              <a:t>Kök apeksi kasp tepesinden daha distalde konumlanmış durumda</a:t>
            </a:r>
            <a:endParaRPr lang="en-US" b="1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238598" name="Picture 6" descr="Upp 3"/>
          <p:cNvPicPr>
            <a:picLocks noChangeAspect="1" noChangeArrowheads="1"/>
          </p:cNvPicPr>
          <p:nvPr/>
        </p:nvPicPr>
        <p:blipFill>
          <a:blip r:embed="rId2"/>
          <a:srcRect l="28033" t="-3091" r="17172" b="26619"/>
          <a:stretch>
            <a:fillRect/>
          </a:stretch>
        </p:blipFill>
        <p:spPr bwMode="auto">
          <a:xfrm>
            <a:off x="6780213" y="-171450"/>
            <a:ext cx="2255837" cy="669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8599" name="Line 7"/>
          <p:cNvSpPr>
            <a:spLocks noChangeShapeType="1"/>
          </p:cNvSpPr>
          <p:nvPr/>
        </p:nvSpPr>
        <p:spPr bwMode="auto">
          <a:xfrm flipV="1">
            <a:off x="7092950" y="6453188"/>
            <a:ext cx="719138" cy="21590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238600" name="Rectangle 8"/>
          <p:cNvSpPr>
            <a:spLocks noChangeArrowheads="1"/>
          </p:cNvSpPr>
          <p:nvPr/>
        </p:nvSpPr>
        <p:spPr bwMode="auto">
          <a:xfrm>
            <a:off x="6661150" y="6165850"/>
            <a:ext cx="647700" cy="2873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238601" name="Rectangle 9"/>
          <p:cNvSpPr>
            <a:spLocks noChangeArrowheads="1"/>
          </p:cNvSpPr>
          <p:nvPr/>
        </p:nvSpPr>
        <p:spPr bwMode="auto">
          <a:xfrm>
            <a:off x="8388350" y="6092825"/>
            <a:ext cx="755650" cy="3603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238602" name="Line 10"/>
          <p:cNvSpPr>
            <a:spLocks noChangeShapeType="1"/>
          </p:cNvSpPr>
          <p:nvPr/>
        </p:nvSpPr>
        <p:spPr bwMode="auto">
          <a:xfrm flipH="1">
            <a:off x="8101013" y="5805488"/>
            <a:ext cx="503237" cy="576262"/>
          </a:xfrm>
          <a:prstGeom prst="line">
            <a:avLst/>
          </a:prstGeom>
          <a:noFill/>
          <a:ln w="57150">
            <a:solidFill>
              <a:srgbClr val="FF66FF"/>
            </a:solidFill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238603" name="Line 11"/>
          <p:cNvSpPr>
            <a:spLocks noChangeShapeType="1"/>
          </p:cNvSpPr>
          <p:nvPr/>
        </p:nvSpPr>
        <p:spPr bwMode="auto">
          <a:xfrm>
            <a:off x="6948488" y="5589588"/>
            <a:ext cx="863600" cy="862012"/>
          </a:xfrm>
          <a:prstGeom prst="line">
            <a:avLst/>
          </a:prstGeom>
          <a:noFill/>
          <a:ln w="57150">
            <a:solidFill>
              <a:srgbClr val="FF66FF"/>
            </a:solidFill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238604" name="Line 12"/>
          <p:cNvSpPr>
            <a:spLocks noChangeShapeType="1"/>
          </p:cNvSpPr>
          <p:nvPr/>
        </p:nvSpPr>
        <p:spPr bwMode="auto">
          <a:xfrm>
            <a:off x="7597775" y="0"/>
            <a:ext cx="287338" cy="6308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3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8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8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3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8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6" grpId="0"/>
      <p:bldP spid="238597" grpId="0"/>
      <p:bldP spid="238599" grpId="0" animBg="1"/>
      <p:bldP spid="238600" grpId="0" animBg="1"/>
      <p:bldP spid="238601" grpId="0" animBg="1"/>
      <p:bldP spid="238602" grpId="0" animBg="1"/>
      <p:bldP spid="238603" grpId="0" animBg="1"/>
      <p:bldP spid="23860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93" name="Picture 25" descr="Upp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28033" t="528" r="17172" b="26619"/>
          <a:stretch>
            <a:fillRect/>
          </a:stretch>
        </p:blipFill>
        <p:spPr>
          <a:xfrm>
            <a:off x="7415213" y="1268413"/>
            <a:ext cx="1728787" cy="4025900"/>
          </a:xfrm>
          <a:noFill/>
        </p:spPr>
      </p:pic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179388" y="188913"/>
            <a:ext cx="48958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i="1">
                <a:solidFill>
                  <a:schemeClr val="bg1"/>
                </a:solidFill>
                <a:latin typeface="Corbel" pitchFamily="34" charset="0"/>
              </a:rPr>
              <a:t>Labial </a:t>
            </a:r>
            <a:r>
              <a:rPr lang="tr-TR" sz="3200" b="1" i="1">
                <a:solidFill>
                  <a:schemeClr val="bg1"/>
                </a:solidFill>
                <a:latin typeface="Corbel" pitchFamily="34" charset="0"/>
              </a:rPr>
              <a:t>Görünüm</a:t>
            </a:r>
            <a:endParaRPr lang="en-US" sz="3200" b="1" i="1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323850" y="1196975"/>
            <a:ext cx="6408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tr-TR" sz="2400" b="1" dirty="0" err="1">
                <a:solidFill>
                  <a:schemeClr val="bg1"/>
                </a:solidFill>
                <a:latin typeface="Corbel" pitchFamily="34" charset="0"/>
              </a:rPr>
              <a:t>Servikal</a:t>
            </a:r>
            <a:r>
              <a:rPr lang="tr-TR" sz="2400" b="1" dirty="0">
                <a:solidFill>
                  <a:schemeClr val="bg1"/>
                </a:solidFill>
                <a:latin typeface="Corbel" pitchFamily="34" charset="0"/>
              </a:rPr>
              <a:t> bölgede maksimum konveksliğini gösterir</a:t>
            </a:r>
            <a:endParaRPr lang="en-US" sz="24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468313" y="3429000"/>
            <a:ext cx="64817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dirty="0">
                <a:solidFill>
                  <a:schemeClr val="bg1"/>
                </a:solidFill>
                <a:latin typeface="Corbel" pitchFamily="34" charset="0"/>
              </a:rPr>
              <a:t>Orta üçlü bölgesi </a:t>
            </a:r>
            <a:r>
              <a:rPr lang="tr-TR" sz="2400" b="1" dirty="0" err="1">
                <a:solidFill>
                  <a:schemeClr val="bg1"/>
                </a:solidFill>
                <a:latin typeface="Corbel" pitchFamily="34" charset="0"/>
              </a:rPr>
              <a:t>kasp</a:t>
            </a:r>
            <a:r>
              <a:rPr lang="tr-TR" sz="2400" b="1" dirty="0">
                <a:solidFill>
                  <a:schemeClr val="bg1"/>
                </a:solidFill>
                <a:latin typeface="Corbel" pitchFamily="34" charset="0"/>
              </a:rPr>
              <a:t> tepesinden itibaren iyi gelişmiştir. </a:t>
            </a:r>
            <a:endParaRPr lang="en-US" sz="24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395288" y="2276475"/>
            <a:ext cx="66976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tr-TR" sz="2400" b="1">
                <a:solidFill>
                  <a:schemeClr val="bg1"/>
                </a:solidFill>
                <a:latin typeface="Corbel" pitchFamily="34" charset="0"/>
              </a:rPr>
              <a:t>Kasp tepesinden başlayıp, servikal bölgeye doğruz uzanan belirgin bir sırtı vardır</a:t>
            </a:r>
            <a:endParaRPr lang="en-US" sz="2400" b="1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8398" name="Oval 30"/>
          <p:cNvSpPr>
            <a:spLocks noChangeArrowheads="1"/>
          </p:cNvSpPr>
          <p:nvPr/>
        </p:nvSpPr>
        <p:spPr bwMode="auto">
          <a:xfrm>
            <a:off x="7885113" y="3716338"/>
            <a:ext cx="719137" cy="287337"/>
          </a:xfrm>
          <a:prstGeom prst="ellipse">
            <a:avLst/>
          </a:prstGeom>
          <a:solidFill>
            <a:srgbClr val="FF0000">
              <a:alpha val="23921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8399" name="Rectangle 31"/>
          <p:cNvSpPr>
            <a:spLocks noChangeArrowheads="1"/>
          </p:cNvSpPr>
          <p:nvPr/>
        </p:nvSpPr>
        <p:spPr bwMode="auto">
          <a:xfrm>
            <a:off x="8172450" y="4005263"/>
            <a:ext cx="215900" cy="1079500"/>
          </a:xfrm>
          <a:prstGeom prst="rect">
            <a:avLst/>
          </a:prstGeom>
          <a:solidFill>
            <a:srgbClr val="66CCFF">
              <a:alpha val="3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58401" name="Line 33"/>
          <p:cNvSpPr>
            <a:spLocks noChangeShapeType="1"/>
          </p:cNvSpPr>
          <p:nvPr/>
        </p:nvSpPr>
        <p:spPr bwMode="auto">
          <a:xfrm flipH="1">
            <a:off x="8351838" y="5229225"/>
            <a:ext cx="792162" cy="730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58405" name="Line 37"/>
          <p:cNvSpPr>
            <a:spLocks noChangeShapeType="1"/>
          </p:cNvSpPr>
          <p:nvPr/>
        </p:nvSpPr>
        <p:spPr bwMode="auto">
          <a:xfrm flipV="1">
            <a:off x="8532813" y="4221163"/>
            <a:ext cx="0" cy="6477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58406" name="Line 38"/>
          <p:cNvSpPr>
            <a:spLocks noChangeShapeType="1"/>
          </p:cNvSpPr>
          <p:nvPr/>
        </p:nvSpPr>
        <p:spPr bwMode="auto">
          <a:xfrm flipV="1">
            <a:off x="8027988" y="4221163"/>
            <a:ext cx="0" cy="6477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8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8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8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8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8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8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8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5" grpId="0"/>
      <p:bldP spid="58377" grpId="0"/>
      <p:bldP spid="58381" grpId="0"/>
      <p:bldP spid="58398" grpId="0" animBg="1"/>
      <p:bldP spid="58399" grpId="0" animBg="1"/>
      <p:bldP spid="58401" grpId="0" animBg="1"/>
      <p:bldP spid="58405" grpId="0" animBg="1"/>
      <p:bldP spid="5840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Upp 3 and Low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435600" y="0"/>
            <a:ext cx="3313113" cy="6624638"/>
          </a:xfrm>
          <a:noFill/>
        </p:spPr>
      </p:pic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611188" y="1773238"/>
            <a:ext cx="424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i="1" u="sng">
                <a:solidFill>
                  <a:schemeClr val="bg1"/>
                </a:solidFill>
                <a:latin typeface="Corbel" pitchFamily="34" charset="0"/>
              </a:rPr>
              <a:t>Yükseltiler</a:t>
            </a:r>
            <a:r>
              <a:rPr lang="en-US" sz="2400" b="1" i="1" u="sng">
                <a:solidFill>
                  <a:schemeClr val="bg1"/>
                </a:solidFill>
                <a:latin typeface="Corbel" pitchFamily="34" charset="0"/>
              </a:rPr>
              <a:t>: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323850" y="2636838"/>
            <a:ext cx="5364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 b="1">
                <a:solidFill>
                  <a:schemeClr val="bg1"/>
                </a:solidFill>
                <a:latin typeface="Corbel" pitchFamily="34" charset="0"/>
              </a:rPr>
              <a:t>Marginal </a:t>
            </a:r>
            <a:r>
              <a:rPr lang="tr-TR" sz="2400" b="1">
                <a:solidFill>
                  <a:schemeClr val="bg1"/>
                </a:solidFill>
                <a:latin typeface="Corbel" pitchFamily="34" charset="0"/>
              </a:rPr>
              <a:t>sırtlar</a:t>
            </a:r>
            <a:r>
              <a:rPr lang="en-US" sz="2400" b="1">
                <a:solidFill>
                  <a:schemeClr val="bg1"/>
                </a:solidFill>
                <a:latin typeface="Corbel" pitchFamily="34" charset="0"/>
              </a:rPr>
              <a:t>, </a:t>
            </a:r>
            <a:r>
              <a:rPr lang="tr-TR" sz="2400" b="1">
                <a:solidFill>
                  <a:schemeClr val="bg1"/>
                </a:solidFill>
                <a:latin typeface="Corbel" pitchFamily="34" charset="0"/>
              </a:rPr>
              <a:t>singulum</a:t>
            </a:r>
            <a:r>
              <a:rPr lang="en-US" sz="2400" b="1">
                <a:solidFill>
                  <a:schemeClr val="bg1"/>
                </a:solidFill>
                <a:latin typeface="Corbel" pitchFamily="34" charset="0"/>
              </a:rPr>
              <a:t>, </a:t>
            </a:r>
          </a:p>
        </p:txBody>
      </p:sp>
      <p:sp>
        <p:nvSpPr>
          <p:cNvPr id="63496" name="Line 8"/>
          <p:cNvSpPr>
            <a:spLocks noChangeShapeType="1"/>
          </p:cNvSpPr>
          <p:nvPr/>
        </p:nvSpPr>
        <p:spPr bwMode="auto">
          <a:xfrm flipH="1" flipV="1">
            <a:off x="6372225" y="3284538"/>
            <a:ext cx="1008063" cy="865187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63497" name="Line 9"/>
          <p:cNvSpPr>
            <a:spLocks noChangeShapeType="1"/>
          </p:cNvSpPr>
          <p:nvPr/>
        </p:nvSpPr>
        <p:spPr bwMode="auto">
          <a:xfrm flipV="1">
            <a:off x="7380288" y="3429000"/>
            <a:ext cx="649287" cy="720725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6227763" y="4221163"/>
            <a:ext cx="22320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latin typeface="Corbel" pitchFamily="34" charset="0"/>
              </a:rPr>
              <a:t>cingulum</a:t>
            </a:r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395288" y="3500438"/>
            <a:ext cx="43211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tr-TR" sz="2400" b="1">
                <a:solidFill>
                  <a:schemeClr val="bg1"/>
                </a:solidFill>
                <a:latin typeface="Corbel" pitchFamily="34" charset="0"/>
              </a:rPr>
              <a:t>Belirgin bir lingual sırt, </a:t>
            </a:r>
            <a:endParaRPr lang="en-US" sz="2400" b="1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6300788" y="1989138"/>
            <a:ext cx="215900" cy="1008062"/>
          </a:xfrm>
          <a:prstGeom prst="rect">
            <a:avLst/>
          </a:prstGeom>
          <a:solidFill>
            <a:srgbClr val="BBE0E3">
              <a:alpha val="3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63503" name="Oval 15"/>
          <p:cNvSpPr>
            <a:spLocks noChangeArrowheads="1"/>
          </p:cNvSpPr>
          <p:nvPr/>
        </p:nvSpPr>
        <p:spPr bwMode="auto">
          <a:xfrm>
            <a:off x="7812088" y="2205038"/>
            <a:ext cx="215900" cy="719137"/>
          </a:xfrm>
          <a:prstGeom prst="ellipse">
            <a:avLst/>
          </a:prstGeom>
          <a:solidFill>
            <a:srgbClr val="BBE0E3">
              <a:alpha val="3098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63504" name="Text Box 16"/>
          <p:cNvSpPr txBox="1">
            <a:spLocks noChangeArrowheads="1"/>
          </p:cNvSpPr>
          <p:nvPr/>
        </p:nvSpPr>
        <p:spPr bwMode="auto">
          <a:xfrm>
            <a:off x="539750" y="4508500"/>
            <a:ext cx="3744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i="1" u="sng">
                <a:solidFill>
                  <a:schemeClr val="bg1"/>
                </a:solidFill>
                <a:latin typeface="Corbel" pitchFamily="34" charset="0"/>
              </a:rPr>
              <a:t>Çöküntüler</a:t>
            </a:r>
            <a:r>
              <a:rPr lang="en-US" sz="2400" b="1" i="1" u="sng">
                <a:solidFill>
                  <a:schemeClr val="bg1"/>
                </a:solidFill>
                <a:latin typeface="Corbel" pitchFamily="34" charset="0"/>
              </a:rPr>
              <a:t>:</a:t>
            </a:r>
          </a:p>
        </p:txBody>
      </p:sp>
      <p:sp>
        <p:nvSpPr>
          <p:cNvPr id="63505" name="Text Box 17"/>
          <p:cNvSpPr txBox="1">
            <a:spLocks noChangeArrowheads="1"/>
          </p:cNvSpPr>
          <p:nvPr/>
        </p:nvSpPr>
        <p:spPr bwMode="auto">
          <a:xfrm>
            <a:off x="539750" y="5157788"/>
            <a:ext cx="5724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>
                <a:solidFill>
                  <a:schemeClr val="bg1"/>
                </a:solidFill>
                <a:latin typeface="Corbel" pitchFamily="34" charset="0"/>
              </a:rPr>
              <a:t>Lingual fossa </a:t>
            </a:r>
            <a:endParaRPr lang="en-US" sz="2400" b="1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63507" name="Oval 19"/>
          <p:cNvSpPr>
            <a:spLocks noChangeArrowheads="1"/>
          </p:cNvSpPr>
          <p:nvPr/>
        </p:nvSpPr>
        <p:spPr bwMode="auto">
          <a:xfrm>
            <a:off x="6588125" y="2205038"/>
            <a:ext cx="215900" cy="504825"/>
          </a:xfrm>
          <a:prstGeom prst="ellipse">
            <a:avLst/>
          </a:prstGeom>
          <a:solidFill>
            <a:srgbClr val="FF0066">
              <a:alpha val="23921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63508" name="Oval 20"/>
          <p:cNvSpPr>
            <a:spLocks noChangeArrowheads="1"/>
          </p:cNvSpPr>
          <p:nvPr/>
        </p:nvSpPr>
        <p:spPr bwMode="auto">
          <a:xfrm>
            <a:off x="6011863" y="2349500"/>
            <a:ext cx="215900" cy="504825"/>
          </a:xfrm>
          <a:prstGeom prst="ellipse">
            <a:avLst/>
          </a:prstGeom>
          <a:solidFill>
            <a:srgbClr val="FF0066">
              <a:alpha val="34901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6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4" grpId="0"/>
      <p:bldP spid="63495" grpId="0"/>
      <p:bldP spid="63496" grpId="0" animBg="1"/>
      <p:bldP spid="63497" grpId="0" animBg="1"/>
      <p:bldP spid="63498" grpId="0"/>
      <p:bldP spid="63499" grpId="0"/>
      <p:bldP spid="63500" grpId="0" animBg="1"/>
      <p:bldP spid="63503" grpId="0" animBg="1"/>
      <p:bldP spid="63504" grpId="0"/>
      <p:bldP spid="63505" grpId="0"/>
      <p:bldP spid="63507" grpId="0" animBg="1"/>
      <p:bldP spid="6350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323850" y="1484313"/>
            <a:ext cx="6264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>
                <a:solidFill>
                  <a:schemeClr val="bg1"/>
                </a:solidFill>
                <a:latin typeface="Corbel" pitchFamily="34" charset="0"/>
              </a:rPr>
              <a:t>Labial yüzey belirgin şekilde konvex ve palatinale doğru eğimli, Kontr kreti servikal üçlü bölgesinde</a:t>
            </a:r>
            <a:endParaRPr lang="en-US" sz="2400" b="1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395288" y="3644900"/>
            <a:ext cx="6407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Corbel" pitchFamily="34" charset="0"/>
              </a:rPr>
              <a:t>Lingual </a:t>
            </a:r>
            <a:r>
              <a:rPr lang="tr-TR" sz="2400" b="1">
                <a:solidFill>
                  <a:schemeClr val="bg1"/>
                </a:solidFill>
                <a:latin typeface="Corbel" pitchFamily="34" charset="0"/>
              </a:rPr>
              <a:t>yüzey servikale doğru konveks</a:t>
            </a:r>
            <a:endParaRPr lang="en-US" sz="2400" b="1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65569" name="Picture 33" descr="Upper 3 photo 1"/>
          <p:cNvPicPr>
            <a:picLocks noChangeAspect="1" noChangeArrowheads="1"/>
          </p:cNvPicPr>
          <p:nvPr/>
        </p:nvPicPr>
        <p:blipFill>
          <a:blip r:embed="rId2"/>
          <a:srcRect l="13766" b="23520"/>
          <a:stretch>
            <a:fillRect/>
          </a:stretch>
        </p:blipFill>
        <p:spPr bwMode="auto">
          <a:xfrm>
            <a:off x="7019925" y="1557338"/>
            <a:ext cx="20891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70" name="Arc 34"/>
          <p:cNvSpPr>
            <a:spLocks/>
          </p:cNvSpPr>
          <p:nvPr/>
        </p:nvSpPr>
        <p:spPr bwMode="auto">
          <a:xfrm rot="2052748">
            <a:off x="8002588" y="3860800"/>
            <a:ext cx="547687" cy="1350963"/>
          </a:xfrm>
          <a:custGeom>
            <a:avLst/>
            <a:gdLst>
              <a:gd name="T0" fmla="*/ 2147483647 w 21574"/>
              <a:gd name="T1" fmla="*/ 0 h 20059"/>
              <a:gd name="T2" fmla="*/ 2147483647 w 21574"/>
              <a:gd name="T3" fmla="*/ 2147483647 h 20059"/>
              <a:gd name="T4" fmla="*/ 0 w 21574"/>
              <a:gd name="T5" fmla="*/ 2147483647 h 20059"/>
              <a:gd name="T6" fmla="*/ 0 60000 65536"/>
              <a:gd name="T7" fmla="*/ 0 60000 65536"/>
              <a:gd name="T8" fmla="*/ 0 60000 65536"/>
              <a:gd name="T9" fmla="*/ 0 w 21574"/>
              <a:gd name="T10" fmla="*/ 0 h 20059"/>
              <a:gd name="T11" fmla="*/ 21574 w 21574"/>
              <a:gd name="T12" fmla="*/ 20059 h 200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74" h="20059" fill="none" extrusionOk="0">
                <a:moveTo>
                  <a:pt x="8012" y="0"/>
                </a:moveTo>
                <a:cubicBezTo>
                  <a:pt x="15862" y="3135"/>
                  <a:pt x="21161" y="10561"/>
                  <a:pt x="21574" y="19003"/>
                </a:cubicBezTo>
              </a:path>
              <a:path w="21574" h="20059" stroke="0" extrusionOk="0">
                <a:moveTo>
                  <a:pt x="8012" y="0"/>
                </a:moveTo>
                <a:cubicBezTo>
                  <a:pt x="15862" y="3135"/>
                  <a:pt x="21161" y="10561"/>
                  <a:pt x="21574" y="19003"/>
                </a:cubicBezTo>
                <a:lnTo>
                  <a:pt x="0" y="20059"/>
                </a:lnTo>
                <a:close/>
              </a:path>
            </a:pathLst>
          </a:custGeom>
          <a:noFill/>
          <a:ln w="762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65571" name="Arc 35"/>
          <p:cNvSpPr>
            <a:spLocks/>
          </p:cNvSpPr>
          <p:nvPr/>
        </p:nvSpPr>
        <p:spPr bwMode="auto">
          <a:xfrm rot="19202448" flipH="1">
            <a:off x="7451725" y="4005263"/>
            <a:ext cx="317500" cy="841375"/>
          </a:xfrm>
          <a:custGeom>
            <a:avLst/>
            <a:gdLst>
              <a:gd name="T0" fmla="*/ 2147483647 w 16961"/>
              <a:gd name="T1" fmla="*/ 0 h 19873"/>
              <a:gd name="T2" fmla="*/ 2147483647 w 16961"/>
              <a:gd name="T3" fmla="*/ 2147483647 h 19873"/>
              <a:gd name="T4" fmla="*/ 0 w 16961"/>
              <a:gd name="T5" fmla="*/ 2147483647 h 19873"/>
              <a:gd name="T6" fmla="*/ 0 60000 65536"/>
              <a:gd name="T7" fmla="*/ 0 60000 65536"/>
              <a:gd name="T8" fmla="*/ 0 60000 65536"/>
              <a:gd name="T9" fmla="*/ 0 w 16961"/>
              <a:gd name="T10" fmla="*/ 0 h 19873"/>
              <a:gd name="T11" fmla="*/ 16961 w 16961"/>
              <a:gd name="T12" fmla="*/ 19873 h 198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961" h="19873" fill="none" extrusionOk="0">
                <a:moveTo>
                  <a:pt x="8462" y="-1"/>
                </a:moveTo>
                <a:cubicBezTo>
                  <a:pt x="11795" y="1418"/>
                  <a:pt x="14717" y="3653"/>
                  <a:pt x="16960" y="6498"/>
                </a:cubicBezTo>
              </a:path>
              <a:path w="16961" h="19873" stroke="0" extrusionOk="0">
                <a:moveTo>
                  <a:pt x="8462" y="-1"/>
                </a:moveTo>
                <a:cubicBezTo>
                  <a:pt x="11795" y="1418"/>
                  <a:pt x="14717" y="3653"/>
                  <a:pt x="16960" y="6498"/>
                </a:cubicBezTo>
                <a:lnTo>
                  <a:pt x="0" y="19873"/>
                </a:lnTo>
                <a:close/>
              </a:path>
            </a:pathLst>
          </a:custGeom>
          <a:noFill/>
          <a:ln w="76200">
            <a:solidFill>
              <a:srgbClr val="FF99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65572" name="Line 36"/>
          <p:cNvSpPr>
            <a:spLocks noChangeShapeType="1"/>
          </p:cNvSpPr>
          <p:nvPr/>
        </p:nvSpPr>
        <p:spPr bwMode="auto">
          <a:xfrm>
            <a:off x="7451725" y="4508500"/>
            <a:ext cx="134938" cy="341313"/>
          </a:xfrm>
          <a:prstGeom prst="line">
            <a:avLst/>
          </a:prstGeom>
          <a:noFill/>
          <a:ln w="57150">
            <a:solidFill>
              <a:srgbClr val="FF66FF"/>
            </a:solidFill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65573" name="Arc 37"/>
          <p:cNvSpPr>
            <a:spLocks/>
          </p:cNvSpPr>
          <p:nvPr/>
        </p:nvSpPr>
        <p:spPr bwMode="auto">
          <a:xfrm rot="16345148" flipH="1">
            <a:off x="7648576" y="4816475"/>
            <a:ext cx="361950" cy="466725"/>
          </a:xfrm>
          <a:custGeom>
            <a:avLst/>
            <a:gdLst>
              <a:gd name="T0" fmla="*/ 0 w 14428"/>
              <a:gd name="T1" fmla="*/ 2147483647 h 21600"/>
              <a:gd name="T2" fmla="*/ 2147483647 w 14428"/>
              <a:gd name="T3" fmla="*/ 2147483647 h 21600"/>
              <a:gd name="T4" fmla="*/ 2147483647 w 14428"/>
              <a:gd name="T5" fmla="*/ 2147483647 h 21600"/>
              <a:gd name="T6" fmla="*/ 0 60000 65536"/>
              <a:gd name="T7" fmla="*/ 0 60000 65536"/>
              <a:gd name="T8" fmla="*/ 0 60000 65536"/>
              <a:gd name="T9" fmla="*/ 0 w 14428"/>
              <a:gd name="T10" fmla="*/ 0 h 21600"/>
              <a:gd name="T11" fmla="*/ 14428 w 1442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28" h="21600" fill="none" extrusionOk="0">
                <a:moveTo>
                  <a:pt x="-1" y="659"/>
                </a:moveTo>
                <a:cubicBezTo>
                  <a:pt x="1731" y="221"/>
                  <a:pt x="3511" y="-1"/>
                  <a:pt x="5298" y="0"/>
                </a:cubicBezTo>
                <a:cubicBezTo>
                  <a:pt x="8452" y="0"/>
                  <a:pt x="11568" y="690"/>
                  <a:pt x="14427" y="2024"/>
                </a:cubicBezTo>
              </a:path>
              <a:path w="14428" h="21600" stroke="0" extrusionOk="0">
                <a:moveTo>
                  <a:pt x="-1" y="659"/>
                </a:moveTo>
                <a:cubicBezTo>
                  <a:pt x="1731" y="221"/>
                  <a:pt x="3511" y="-1"/>
                  <a:pt x="5298" y="0"/>
                </a:cubicBezTo>
                <a:cubicBezTo>
                  <a:pt x="8452" y="0"/>
                  <a:pt x="11568" y="690"/>
                  <a:pt x="14427" y="2024"/>
                </a:cubicBezTo>
                <a:lnTo>
                  <a:pt x="5298" y="21600"/>
                </a:lnTo>
                <a:close/>
              </a:path>
            </a:pathLst>
          </a:custGeom>
          <a:noFill/>
          <a:ln w="76200">
            <a:solidFill>
              <a:srgbClr val="66CC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5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5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5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3" grpId="0"/>
      <p:bldP spid="65546" grpId="0"/>
      <p:bldP spid="65570" grpId="0" animBg="1"/>
      <p:bldP spid="65571" grpId="0" animBg="1"/>
      <p:bldP spid="65572" grpId="0" animBg="1"/>
      <p:bldP spid="6557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0" descr="Upper 3 photo 1"/>
          <p:cNvPicPr>
            <a:picLocks noChangeAspect="1" noChangeArrowheads="1"/>
          </p:cNvPicPr>
          <p:nvPr/>
        </p:nvPicPr>
        <p:blipFill>
          <a:blip r:embed="rId2"/>
          <a:srcRect l="13766" b="23520"/>
          <a:stretch>
            <a:fillRect/>
          </a:stretch>
        </p:blipFill>
        <p:spPr bwMode="auto">
          <a:xfrm>
            <a:off x="755650" y="333375"/>
            <a:ext cx="3192463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2699" name="Line 11"/>
          <p:cNvSpPr>
            <a:spLocks noChangeShapeType="1"/>
          </p:cNvSpPr>
          <p:nvPr/>
        </p:nvSpPr>
        <p:spPr bwMode="auto">
          <a:xfrm flipH="1">
            <a:off x="2124075" y="3357563"/>
            <a:ext cx="71438" cy="108585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pic>
        <p:nvPicPr>
          <p:cNvPr id="4" name="Picture 13" descr="Upper 3 photo 1"/>
          <p:cNvPicPr>
            <a:picLocks noChangeAspect="1" noChangeArrowheads="1"/>
          </p:cNvPicPr>
          <p:nvPr/>
        </p:nvPicPr>
        <p:blipFill>
          <a:blip r:embed="rId2"/>
          <a:srcRect b="23520"/>
          <a:stretch>
            <a:fillRect/>
          </a:stretch>
        </p:blipFill>
        <p:spPr bwMode="auto">
          <a:xfrm>
            <a:off x="4643438" y="549275"/>
            <a:ext cx="3486150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14"/>
          <p:cNvSpPr>
            <a:spLocks noChangeShapeType="1"/>
          </p:cNvSpPr>
          <p:nvPr/>
        </p:nvSpPr>
        <p:spPr bwMode="auto">
          <a:xfrm flipH="1">
            <a:off x="6731000" y="692150"/>
            <a:ext cx="720725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6" name="Line 17"/>
          <p:cNvSpPr>
            <a:spLocks noChangeShapeType="1"/>
          </p:cNvSpPr>
          <p:nvPr/>
        </p:nvSpPr>
        <p:spPr bwMode="auto">
          <a:xfrm flipH="1" flipV="1">
            <a:off x="6586538" y="476250"/>
            <a:ext cx="503237" cy="19446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7" name="Line 18"/>
          <p:cNvSpPr>
            <a:spLocks noChangeShapeType="1"/>
          </p:cNvSpPr>
          <p:nvPr/>
        </p:nvSpPr>
        <p:spPr bwMode="auto">
          <a:xfrm>
            <a:off x="7091363" y="2349500"/>
            <a:ext cx="215900" cy="18002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" name="Line 20"/>
          <p:cNvSpPr>
            <a:spLocks noChangeShapeType="1"/>
          </p:cNvSpPr>
          <p:nvPr/>
        </p:nvSpPr>
        <p:spPr bwMode="auto">
          <a:xfrm flipH="1">
            <a:off x="5794375" y="765175"/>
            <a:ext cx="360363" cy="12969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9" name="Line 21"/>
          <p:cNvSpPr>
            <a:spLocks noChangeShapeType="1"/>
          </p:cNvSpPr>
          <p:nvPr/>
        </p:nvSpPr>
        <p:spPr bwMode="auto">
          <a:xfrm flipH="1">
            <a:off x="5722938" y="1989138"/>
            <a:ext cx="71437" cy="20161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2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9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Upper 3 photo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23520"/>
          <a:stretch>
            <a:fillRect/>
          </a:stretch>
        </p:blipFill>
        <p:spPr>
          <a:xfrm>
            <a:off x="827088" y="908050"/>
            <a:ext cx="2987675" cy="5040313"/>
          </a:xfrm>
          <a:noFill/>
        </p:spPr>
      </p:pic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2195513" y="4868863"/>
            <a:ext cx="215900" cy="358775"/>
          </a:xfrm>
          <a:prstGeom prst="ellipse">
            <a:avLst/>
          </a:prstGeom>
          <a:solidFill>
            <a:srgbClr val="C80896">
              <a:alpha val="2901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latin typeface="Corbel" pitchFamily="34" charset="0"/>
            </a:endParaRPr>
          </a:p>
        </p:txBody>
      </p:sp>
      <p:pic>
        <p:nvPicPr>
          <p:cNvPr id="11" name="Picture 7" descr="Upper 3 photo 1"/>
          <p:cNvPicPr>
            <a:picLocks noChangeAspect="1" noChangeArrowheads="1"/>
          </p:cNvPicPr>
          <p:nvPr/>
        </p:nvPicPr>
        <p:blipFill>
          <a:blip r:embed="rId2"/>
          <a:srcRect b="23520"/>
          <a:stretch>
            <a:fillRect/>
          </a:stretch>
        </p:blipFill>
        <p:spPr bwMode="auto">
          <a:xfrm>
            <a:off x="4932363" y="908050"/>
            <a:ext cx="298767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8"/>
          <p:cNvSpPr>
            <a:spLocks noChangeShapeType="1"/>
          </p:cNvSpPr>
          <p:nvPr/>
        </p:nvSpPr>
        <p:spPr bwMode="auto">
          <a:xfrm flipH="1">
            <a:off x="6516688" y="2563813"/>
            <a:ext cx="1008062" cy="288925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8" name="Picture 4" descr="Upp 3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22444" t="-902" r="19974" b="75172"/>
          <a:stretch>
            <a:fillRect/>
          </a:stretch>
        </p:blipFill>
        <p:spPr>
          <a:xfrm>
            <a:off x="3419475" y="2420938"/>
            <a:ext cx="2808288" cy="2274887"/>
          </a:xfrm>
          <a:noFill/>
        </p:spPr>
      </p:pic>
      <p:sp>
        <p:nvSpPr>
          <p:cNvPr id="180231" name="Arc 7"/>
          <p:cNvSpPr>
            <a:spLocks/>
          </p:cNvSpPr>
          <p:nvPr/>
        </p:nvSpPr>
        <p:spPr bwMode="auto">
          <a:xfrm rot="13016866" flipV="1">
            <a:off x="3817938" y="2336800"/>
            <a:ext cx="2089150" cy="1781175"/>
          </a:xfrm>
          <a:custGeom>
            <a:avLst/>
            <a:gdLst>
              <a:gd name="T0" fmla="*/ 0 w 33094"/>
              <a:gd name="T1" fmla="*/ 2147483647 h 28671"/>
              <a:gd name="T2" fmla="*/ 2147483647 w 33094"/>
              <a:gd name="T3" fmla="*/ 2147483647 h 28671"/>
              <a:gd name="T4" fmla="*/ 2147483647 w 33094"/>
              <a:gd name="T5" fmla="*/ 2147483647 h 28671"/>
              <a:gd name="T6" fmla="*/ 0 60000 65536"/>
              <a:gd name="T7" fmla="*/ 0 60000 65536"/>
              <a:gd name="T8" fmla="*/ 0 60000 65536"/>
              <a:gd name="T9" fmla="*/ 0 w 33094"/>
              <a:gd name="T10" fmla="*/ 0 h 28671"/>
              <a:gd name="T11" fmla="*/ 33094 w 33094"/>
              <a:gd name="T12" fmla="*/ 28671 h 2867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094" h="28671" fill="none" extrusionOk="0">
                <a:moveTo>
                  <a:pt x="0" y="3312"/>
                </a:moveTo>
                <a:cubicBezTo>
                  <a:pt x="3443" y="1148"/>
                  <a:pt x="7427" y="-1"/>
                  <a:pt x="11494" y="0"/>
                </a:cubicBezTo>
                <a:cubicBezTo>
                  <a:pt x="23423" y="0"/>
                  <a:pt x="33094" y="9670"/>
                  <a:pt x="33094" y="21600"/>
                </a:cubicBezTo>
                <a:cubicBezTo>
                  <a:pt x="33094" y="24006"/>
                  <a:pt x="32691" y="26396"/>
                  <a:pt x="31903" y="28670"/>
                </a:cubicBezTo>
              </a:path>
              <a:path w="33094" h="28671" stroke="0" extrusionOk="0">
                <a:moveTo>
                  <a:pt x="0" y="3312"/>
                </a:moveTo>
                <a:cubicBezTo>
                  <a:pt x="3443" y="1148"/>
                  <a:pt x="7427" y="-1"/>
                  <a:pt x="11494" y="0"/>
                </a:cubicBezTo>
                <a:cubicBezTo>
                  <a:pt x="23423" y="0"/>
                  <a:pt x="33094" y="9670"/>
                  <a:pt x="33094" y="21600"/>
                </a:cubicBezTo>
                <a:cubicBezTo>
                  <a:pt x="33094" y="24006"/>
                  <a:pt x="32691" y="26396"/>
                  <a:pt x="31903" y="28670"/>
                </a:cubicBezTo>
                <a:lnTo>
                  <a:pt x="11494" y="21600"/>
                </a:lnTo>
                <a:close/>
              </a:path>
            </a:pathLst>
          </a:custGeom>
          <a:noFill/>
          <a:ln w="762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180235" name="Arc 11"/>
          <p:cNvSpPr>
            <a:spLocks/>
          </p:cNvSpPr>
          <p:nvPr/>
        </p:nvSpPr>
        <p:spPr bwMode="auto">
          <a:xfrm rot="8997869">
            <a:off x="4371975" y="4154488"/>
            <a:ext cx="1716088" cy="522287"/>
          </a:xfrm>
          <a:custGeom>
            <a:avLst/>
            <a:gdLst>
              <a:gd name="T0" fmla="*/ 2147483647 w 21213"/>
              <a:gd name="T1" fmla="*/ 0 h 16280"/>
              <a:gd name="T2" fmla="*/ 2147483647 w 21213"/>
              <a:gd name="T3" fmla="*/ 2147483647 h 16280"/>
              <a:gd name="T4" fmla="*/ 0 w 21213"/>
              <a:gd name="T5" fmla="*/ 2147483647 h 16280"/>
              <a:gd name="T6" fmla="*/ 0 60000 65536"/>
              <a:gd name="T7" fmla="*/ 0 60000 65536"/>
              <a:gd name="T8" fmla="*/ 0 60000 65536"/>
              <a:gd name="T9" fmla="*/ 0 w 21213"/>
              <a:gd name="T10" fmla="*/ 0 h 16280"/>
              <a:gd name="T11" fmla="*/ 21213 w 21213"/>
              <a:gd name="T12" fmla="*/ 16280 h 162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213" h="16280" fill="none" extrusionOk="0">
                <a:moveTo>
                  <a:pt x="14195" y="-1"/>
                </a:moveTo>
                <a:cubicBezTo>
                  <a:pt x="17833" y="3171"/>
                  <a:pt x="20303" y="7470"/>
                  <a:pt x="21213" y="12209"/>
                </a:cubicBezTo>
              </a:path>
              <a:path w="21213" h="16280" stroke="0" extrusionOk="0">
                <a:moveTo>
                  <a:pt x="14195" y="-1"/>
                </a:moveTo>
                <a:cubicBezTo>
                  <a:pt x="17833" y="3171"/>
                  <a:pt x="20303" y="7470"/>
                  <a:pt x="21213" y="12209"/>
                </a:cubicBezTo>
                <a:lnTo>
                  <a:pt x="0" y="16280"/>
                </a:lnTo>
                <a:close/>
              </a:path>
            </a:pathLst>
          </a:custGeom>
          <a:noFill/>
          <a:ln w="762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17413" name="Text Box 12"/>
          <p:cNvSpPr txBox="1">
            <a:spLocks noChangeArrowheads="1"/>
          </p:cNvSpPr>
          <p:nvPr/>
        </p:nvSpPr>
        <p:spPr bwMode="auto">
          <a:xfrm>
            <a:off x="0" y="5300663"/>
            <a:ext cx="6011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80240" name="Line 16"/>
          <p:cNvSpPr>
            <a:spLocks noChangeShapeType="1"/>
          </p:cNvSpPr>
          <p:nvPr/>
        </p:nvSpPr>
        <p:spPr bwMode="auto">
          <a:xfrm flipH="1" flipV="1">
            <a:off x="5148263" y="4624388"/>
            <a:ext cx="936625" cy="2873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180242" name="Line 18"/>
          <p:cNvSpPr>
            <a:spLocks noChangeShapeType="1"/>
          </p:cNvSpPr>
          <p:nvPr/>
        </p:nvSpPr>
        <p:spPr bwMode="auto">
          <a:xfrm flipH="1" flipV="1">
            <a:off x="5580063" y="3976688"/>
            <a:ext cx="936625" cy="2873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180243" name="Line 19"/>
          <p:cNvSpPr>
            <a:spLocks noChangeShapeType="1"/>
          </p:cNvSpPr>
          <p:nvPr/>
        </p:nvSpPr>
        <p:spPr bwMode="auto">
          <a:xfrm flipH="1" flipV="1">
            <a:off x="4787900" y="3544888"/>
            <a:ext cx="936625" cy="2873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180244" name="Oval 20"/>
          <p:cNvSpPr>
            <a:spLocks noChangeArrowheads="1"/>
          </p:cNvSpPr>
          <p:nvPr/>
        </p:nvSpPr>
        <p:spPr bwMode="auto">
          <a:xfrm>
            <a:off x="4427538" y="4048125"/>
            <a:ext cx="720725" cy="360363"/>
          </a:xfrm>
          <a:prstGeom prst="ellipse">
            <a:avLst/>
          </a:prstGeom>
          <a:solidFill>
            <a:srgbClr val="BBE0E3">
              <a:alpha val="3098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80247" name="Line 23"/>
          <p:cNvSpPr>
            <a:spLocks noChangeShapeType="1"/>
          </p:cNvSpPr>
          <p:nvPr/>
        </p:nvSpPr>
        <p:spPr bwMode="auto">
          <a:xfrm>
            <a:off x="4787900" y="2536825"/>
            <a:ext cx="0" cy="2232025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  <p:sp>
        <p:nvSpPr>
          <p:cNvPr id="180248" name="Line 24"/>
          <p:cNvSpPr>
            <a:spLocks noChangeShapeType="1"/>
          </p:cNvSpPr>
          <p:nvPr/>
        </p:nvSpPr>
        <p:spPr bwMode="auto">
          <a:xfrm flipV="1">
            <a:off x="3635375" y="3400425"/>
            <a:ext cx="2160588" cy="714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tr-T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0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0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80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18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0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8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31" grpId="0" animBg="1"/>
      <p:bldP spid="180235" grpId="0" animBg="1"/>
      <p:bldP spid="180240" grpId="0" animBg="1"/>
      <p:bldP spid="180242" grpId="0" animBg="1"/>
      <p:bldP spid="180243" grpId="0" animBg="1"/>
      <p:bldP spid="180244" grpId="0" animBg="1"/>
      <p:bldP spid="180247" grpId="0" animBg="1"/>
      <p:bldP spid="1802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UPPER 3 photo 22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5659" r="29080" b="25873"/>
          <a:stretch>
            <a:fillRect/>
          </a:stretch>
        </p:blipFill>
        <p:spPr>
          <a:xfrm>
            <a:off x="3595688" y="287338"/>
            <a:ext cx="2055812" cy="6237287"/>
          </a:xfrm>
          <a:noFill/>
        </p:spPr>
      </p:pic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3995738" y="4149725"/>
            <a:ext cx="1296987" cy="1008063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940425" y="3573463"/>
            <a:ext cx="172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>
                <a:solidFill>
                  <a:schemeClr val="bg1"/>
                </a:solidFill>
                <a:latin typeface="Corbel" pitchFamily="34" charset="0"/>
              </a:rPr>
              <a:t>S</a:t>
            </a:r>
            <a:r>
              <a:rPr lang="en-US" sz="2400" b="1">
                <a:solidFill>
                  <a:schemeClr val="bg1"/>
                </a:solidFill>
                <a:latin typeface="Corbel" pitchFamily="34" charset="0"/>
              </a:rPr>
              <a:t>ingulum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 rot="1773621">
            <a:off x="3724275" y="4832350"/>
            <a:ext cx="342900" cy="684213"/>
          </a:xfrm>
          <a:prstGeom prst="downArrow">
            <a:avLst>
              <a:gd name="adj1" fmla="val 50000"/>
              <a:gd name="adj2" fmla="val 49884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 rot="-926379">
            <a:off x="5238750" y="4868863"/>
            <a:ext cx="341313" cy="814387"/>
          </a:xfrm>
          <a:prstGeom prst="downArrow">
            <a:avLst>
              <a:gd name="adj1" fmla="val 50000"/>
              <a:gd name="adj2" fmla="val 59651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 rot="-2696761">
            <a:off x="4075113" y="5368925"/>
            <a:ext cx="165100" cy="1058863"/>
          </a:xfrm>
          <a:prstGeom prst="roundRect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 rot="3170855">
            <a:off x="5050632" y="5563394"/>
            <a:ext cx="144462" cy="914400"/>
          </a:xfrm>
          <a:prstGeom prst="roundRect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4500563" y="5084763"/>
            <a:ext cx="288925" cy="1304925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4787900" y="5084763"/>
            <a:ext cx="431800" cy="936625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4067175" y="5084763"/>
            <a:ext cx="431800" cy="865187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6875463" y="4652963"/>
            <a:ext cx="151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Corbel" pitchFamily="34" charset="0"/>
              </a:rPr>
              <a:t>M.L.F</a:t>
            </a: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900113" y="45085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Corbel" pitchFamily="34" charset="0"/>
              </a:rPr>
              <a:t>D.L.F</a:t>
            </a: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6372225" y="5805488"/>
            <a:ext cx="215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Corbel" pitchFamily="34" charset="0"/>
              </a:rPr>
              <a:t>M.I.</a:t>
            </a:r>
            <a:r>
              <a:rPr lang="tr-TR" sz="2400" b="1">
                <a:solidFill>
                  <a:schemeClr val="bg1"/>
                </a:solidFill>
                <a:latin typeface="Corbel" pitchFamily="34" charset="0"/>
              </a:rPr>
              <a:t>Sırt</a:t>
            </a:r>
            <a:endParaRPr lang="en-US" sz="2400" b="1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1331913" y="5589588"/>
            <a:ext cx="1582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Corbel" pitchFamily="34" charset="0"/>
              </a:rPr>
              <a:t>D.I.</a:t>
            </a:r>
            <a:r>
              <a:rPr lang="tr-TR" sz="2400" b="1">
                <a:solidFill>
                  <a:schemeClr val="bg1"/>
                </a:solidFill>
                <a:latin typeface="Corbel" pitchFamily="34" charset="0"/>
              </a:rPr>
              <a:t>Sırt</a:t>
            </a:r>
            <a:endParaRPr lang="en-US" sz="2400" b="1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9" name="Text Box 26"/>
          <p:cNvSpPr txBox="1">
            <a:spLocks noChangeArrowheads="1"/>
          </p:cNvSpPr>
          <p:nvPr/>
        </p:nvSpPr>
        <p:spPr bwMode="auto">
          <a:xfrm>
            <a:off x="684213" y="2997200"/>
            <a:ext cx="215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Corbel" pitchFamily="34" charset="0"/>
              </a:rPr>
              <a:t>Lingual </a:t>
            </a:r>
            <a:r>
              <a:rPr lang="tr-TR" sz="2400" b="1">
                <a:solidFill>
                  <a:schemeClr val="bg1"/>
                </a:solidFill>
                <a:latin typeface="Corbel" pitchFamily="34" charset="0"/>
              </a:rPr>
              <a:t>Sırt</a:t>
            </a:r>
            <a:endParaRPr lang="en-US" sz="2400" b="1">
              <a:solidFill>
                <a:schemeClr val="bg1"/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166</Words>
  <Application>Microsoft Office PowerPoint</Application>
  <PresentationFormat>Ekran Gösterisi (4:3)</PresentationFormat>
  <Paragraphs>38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Ofis Teması</vt:lpstr>
      <vt:lpstr>ÜST KÖPEK DİŞİ </vt:lpstr>
      <vt:lpstr>Slayt 2</vt:lpstr>
      <vt:lpstr>Köpek Dişlerinin Primer Görevleri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ÜST KÖPEK DİŞİ </dc:title>
  <dc:creator>ÇAĞRI URAL</dc:creator>
  <cp:lastModifiedBy>Admin</cp:lastModifiedBy>
  <cp:revision>6</cp:revision>
  <dcterms:created xsi:type="dcterms:W3CDTF">2013-01-03T07:11:45Z</dcterms:created>
  <dcterms:modified xsi:type="dcterms:W3CDTF">2015-03-26T15:41:11Z</dcterms:modified>
</cp:coreProperties>
</file>